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2" r:id="rId15"/>
    <p:sldId id="274" r:id="rId16"/>
    <p:sldId id="275" r:id="rId17"/>
    <p:sldId id="281" r:id="rId18"/>
    <p:sldId id="280" r:id="rId19"/>
    <p:sldId id="282" r:id="rId20"/>
    <p:sldId id="283" r:id="rId21"/>
    <p:sldId id="268" r:id="rId22"/>
    <p:sldId id="269" r:id="rId23"/>
    <p:sldId id="270" r:id="rId24"/>
    <p:sldId id="271" r:id="rId25"/>
    <p:sldId id="276" r:id="rId26"/>
    <p:sldId id="278" r:id="rId27"/>
    <p:sldId id="279"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0" autoAdjust="0"/>
    <p:restoredTop sz="94660"/>
  </p:normalViewPr>
  <p:slideViewPr>
    <p:cSldViewPr snapToGrid="0">
      <p:cViewPr varScale="1">
        <p:scale>
          <a:sx n="64" d="100"/>
          <a:sy n="64" d="100"/>
        </p:scale>
        <p:origin x="9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11/26/2023</a:t>
            </a:fld>
            <a:endParaRPr lang="en-US" dirty="0"/>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56401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12613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16505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8283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6936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7522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95822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4307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60813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11252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11/26/2023</a:t>
            </a:fld>
            <a:endParaRPr lang="en-US" dirty="0"/>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73586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11/26/2023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366458536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3" r:id="rId6"/>
    <p:sldLayoutId id="2147483668"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7058DCB-B2FD-F5EB-714B-8703483F7467}"/>
              </a:ext>
            </a:extLst>
          </p:cNvPr>
          <p:cNvSpPr>
            <a:spLocks noGrp="1"/>
          </p:cNvSpPr>
          <p:nvPr>
            <p:ph type="ctrTitle"/>
          </p:nvPr>
        </p:nvSpPr>
        <p:spPr>
          <a:xfrm>
            <a:off x="762001" y="1099672"/>
            <a:ext cx="4571999" cy="1687978"/>
          </a:xfrm>
        </p:spPr>
        <p:txBody>
          <a:bodyPr vert="horz" lIns="91440" tIns="45720" rIns="91440" bIns="45720" rtlCol="0" anchor="b" anchorCtr="0">
            <a:normAutofit/>
          </a:bodyPr>
          <a:lstStyle/>
          <a:p>
            <a:pPr algn="l"/>
            <a:r>
              <a:rPr lang="en-US" sz="4400" kern="1200" dirty="0">
                <a:solidFill>
                  <a:schemeClr val="tx1"/>
                </a:solidFill>
                <a:latin typeface="+mj-lt"/>
                <a:ea typeface="+mj-ea"/>
                <a:cs typeface="+mj-cs"/>
              </a:rPr>
              <a:t>Proyecto Final </a:t>
            </a:r>
          </a:p>
        </p:txBody>
      </p:sp>
      <p:sp>
        <p:nvSpPr>
          <p:cNvPr id="3" name="Subtítulo 2">
            <a:extLst>
              <a:ext uri="{FF2B5EF4-FFF2-40B4-BE49-F238E27FC236}">
                <a16:creationId xmlns:a16="http://schemas.microsoft.com/office/drawing/2014/main" id="{30B0172B-E25B-274D-7F5A-4DAEC58FBFE7}"/>
              </a:ext>
            </a:extLst>
          </p:cNvPr>
          <p:cNvSpPr>
            <a:spLocks noGrp="1"/>
          </p:cNvSpPr>
          <p:nvPr>
            <p:ph type="subTitle" idx="1"/>
          </p:nvPr>
        </p:nvSpPr>
        <p:spPr>
          <a:xfrm>
            <a:off x="762001" y="3047999"/>
            <a:ext cx="4571999" cy="3048001"/>
          </a:xfrm>
        </p:spPr>
        <p:txBody>
          <a:bodyPr vert="horz" lIns="91440" tIns="45720" rIns="91440" bIns="45720" rtlCol="0">
            <a:normAutofit/>
          </a:bodyPr>
          <a:lstStyle/>
          <a:p>
            <a:pPr indent="-228600" algn="l">
              <a:buFont typeface="Arial" panose="020B0604020202020204" pitchFamily="34" charset="0"/>
              <a:buChar char="•"/>
            </a:pPr>
            <a:r>
              <a:rPr lang="en-US" sz="2200" dirty="0" err="1"/>
              <a:t>Arquitectura</a:t>
            </a:r>
            <a:r>
              <a:rPr lang="en-US" sz="2200" dirty="0"/>
              <a:t> De </a:t>
            </a:r>
            <a:r>
              <a:rPr lang="en-US" sz="2200" dirty="0" err="1"/>
              <a:t>Computadoras</a:t>
            </a:r>
            <a:r>
              <a:rPr lang="en-US" sz="2200" dirty="0"/>
              <a:t>.</a:t>
            </a:r>
          </a:p>
          <a:p>
            <a:pPr indent="-228600" algn="l">
              <a:buFont typeface="Arial" panose="020B0604020202020204" pitchFamily="34" charset="0"/>
              <a:buChar char="•"/>
            </a:pPr>
            <a:r>
              <a:rPr lang="en-US" sz="2200" dirty="0" err="1"/>
              <a:t>Profesor</a:t>
            </a:r>
            <a:r>
              <a:rPr lang="en-US" sz="2200" dirty="0"/>
              <a:t>: Jorge Ernesto Lopez Arce </a:t>
            </a:r>
            <a:r>
              <a:rPr lang="en-US" sz="2200" dirty="0" err="1"/>
              <a:t>Delegado</a:t>
            </a:r>
            <a:endParaRPr lang="en-US" sz="2200" dirty="0"/>
          </a:p>
          <a:p>
            <a:pPr marL="342900" indent="-228600" algn="l">
              <a:buFont typeface="Arial" panose="020B0604020202020204" pitchFamily="34" charset="0"/>
              <a:buChar char="•"/>
            </a:pPr>
            <a:r>
              <a:rPr lang="en-US" sz="2200" dirty="0"/>
              <a:t>Hermosillo Guizar Irvin Yael</a:t>
            </a:r>
          </a:p>
          <a:p>
            <a:pPr marL="342900" indent="-228600" algn="l">
              <a:buFont typeface="Arial" panose="020B0604020202020204" pitchFamily="34" charset="0"/>
              <a:buChar char="•"/>
            </a:pPr>
            <a:r>
              <a:rPr lang="en-US" sz="2200" dirty="0" err="1"/>
              <a:t>Jaueregui</a:t>
            </a:r>
            <a:r>
              <a:rPr lang="en-US" sz="2200" dirty="0"/>
              <a:t> </a:t>
            </a:r>
            <a:r>
              <a:rPr lang="en-US" sz="2200" dirty="0" err="1"/>
              <a:t>Rabelero</a:t>
            </a:r>
            <a:r>
              <a:rPr lang="en-US" sz="2200" dirty="0"/>
              <a:t> Hugo Johnathan</a:t>
            </a:r>
          </a:p>
          <a:p>
            <a:pPr marL="342900" indent="-228600" algn="l">
              <a:buFont typeface="Arial" panose="020B0604020202020204" pitchFamily="34" charset="0"/>
              <a:buChar char="•"/>
            </a:pPr>
            <a:r>
              <a:rPr lang="en-US" sz="2200" dirty="0"/>
              <a:t>Cruz Sanchez Juan Pablo</a:t>
            </a:r>
          </a:p>
          <a:p>
            <a:pPr marL="342900" indent="-228600" algn="l">
              <a:buFont typeface="Arial" panose="020B0604020202020204" pitchFamily="34" charset="0"/>
              <a:buChar char="•"/>
            </a:pPr>
            <a:r>
              <a:rPr lang="en-US" sz="2200" dirty="0"/>
              <a:t>Covarrubias Becerra Jose Antonio</a:t>
            </a:r>
          </a:p>
          <a:p>
            <a:pPr marL="342900" indent="-228600" algn="l">
              <a:buFont typeface="Arial" panose="020B0604020202020204" pitchFamily="34" charset="0"/>
              <a:buChar char="•"/>
            </a:pPr>
            <a:endParaRPr lang="en-US" sz="2200" dirty="0"/>
          </a:p>
          <a:p>
            <a:pPr indent="-228600" algn="l">
              <a:buFont typeface="Arial" panose="020B0604020202020204" pitchFamily="34" charset="0"/>
              <a:buChar char="•"/>
            </a:pPr>
            <a:endParaRPr lang="en-US" sz="2200" dirty="0"/>
          </a:p>
        </p:txBody>
      </p:sp>
      <p:pic>
        <p:nvPicPr>
          <p:cNvPr id="14" name="Imagen 13" descr="Logotipo&#10;&#10;Descripción generada automáticamente">
            <a:extLst>
              <a:ext uri="{FF2B5EF4-FFF2-40B4-BE49-F238E27FC236}">
                <a16:creationId xmlns:a16="http://schemas.microsoft.com/office/drawing/2014/main" id="{1F83F5FF-27C8-CB12-C041-F2993CBDCA3B}"/>
              </a:ext>
            </a:extLst>
          </p:cNvPr>
          <p:cNvPicPr>
            <a:picLocks noChangeAspect="1"/>
          </p:cNvPicPr>
          <p:nvPr/>
        </p:nvPicPr>
        <p:blipFill rotWithShape="1">
          <a:blip r:embed="rId2">
            <a:extLst>
              <a:ext uri="{28A0092B-C50C-407E-A947-70E740481C1C}">
                <a14:useLocalDpi xmlns:a14="http://schemas.microsoft.com/office/drawing/2010/main" val="0"/>
              </a:ext>
            </a:extLst>
          </a:blip>
          <a:srcRect t="4586" r="-1" b="624"/>
          <a:stretch/>
        </p:blipFill>
        <p:spPr>
          <a:xfrm>
            <a:off x="5975896" y="-1"/>
            <a:ext cx="6216104" cy="3333750"/>
          </a:xfrm>
          <a:custGeom>
            <a:avLst/>
            <a:gdLst/>
            <a:ahLst/>
            <a:cxnLst/>
            <a:rect l="l" t="t" r="r" b="b"/>
            <a:pathLst>
              <a:path w="6216104" h="3333750">
                <a:moveTo>
                  <a:pt x="485126" y="0"/>
                </a:moveTo>
                <a:lnTo>
                  <a:pt x="6216104" y="0"/>
                </a:lnTo>
                <a:lnTo>
                  <a:pt x="6216104"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a:solidFill>
            <a:schemeClr val="tx1"/>
          </a:solidFill>
        </p:spPr>
      </p:pic>
      <p:pic>
        <p:nvPicPr>
          <p:cNvPr id="4" name="Picture 3" descr="Puzles en figuras de plástico">
            <a:extLst>
              <a:ext uri="{FF2B5EF4-FFF2-40B4-BE49-F238E27FC236}">
                <a16:creationId xmlns:a16="http://schemas.microsoft.com/office/drawing/2014/main" id="{7B50F404-5C84-6378-CB1A-E6C20A46686F}"/>
              </a:ext>
            </a:extLst>
          </p:cNvPr>
          <p:cNvPicPr>
            <a:picLocks noChangeAspect="1"/>
          </p:cNvPicPr>
          <p:nvPr/>
        </p:nvPicPr>
        <p:blipFill rotWithShape="1">
          <a:blip r:embed="rId3"/>
          <a:srcRect t="7982" r="1" b="16230"/>
          <a:stretch/>
        </p:blipFill>
        <p:spPr>
          <a:xfrm>
            <a:off x="5840060" y="3524252"/>
            <a:ext cx="6351941" cy="3333749"/>
          </a:xfrm>
          <a:custGeom>
            <a:avLst/>
            <a:gdLst/>
            <a:ahLst/>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pic>
      <p:sp>
        <p:nvSpPr>
          <p:cNvPr id="52" name="Freeform: Shape 51">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4326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9FC273-9F00-CEC7-2F93-F33678FABF1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Unidad de Control: </a:t>
            </a:r>
          </a:p>
        </p:txBody>
      </p:sp>
      <p:pic>
        <p:nvPicPr>
          <p:cNvPr id="4" name="Imagen 3" descr="Captura de pantalla de computadora&#10;&#10;Descripción generada automáticamente">
            <a:extLst>
              <a:ext uri="{FF2B5EF4-FFF2-40B4-BE49-F238E27FC236}">
                <a16:creationId xmlns:a16="http://schemas.microsoft.com/office/drawing/2014/main" id="{45EA6704-E2ED-E107-2D83-DCB3CADAEE5D}"/>
              </a:ext>
            </a:extLst>
          </p:cNvPr>
          <p:cNvPicPr>
            <a:picLocks noChangeAspect="1"/>
          </p:cNvPicPr>
          <p:nvPr/>
        </p:nvPicPr>
        <p:blipFill rotWithShape="1">
          <a:blip r:embed="rId2">
            <a:extLst>
              <a:ext uri="{28A0092B-C50C-407E-A947-70E740481C1C}">
                <a14:useLocalDpi xmlns:a14="http://schemas.microsoft.com/office/drawing/2010/main" val="0"/>
              </a:ext>
            </a:extLst>
          </a:blip>
          <a:srcRect l="11854" r="2286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9" name="Group 2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30" name="Freeform: Shape 2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5723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BCCD18-80C8-DFC9-A55B-48CD9A9030A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Memoria De </a:t>
            </a:r>
            <a:r>
              <a:rPr lang="en-US" sz="5400" dirty="0" err="1"/>
              <a:t>Datos</a:t>
            </a:r>
            <a:r>
              <a:rPr lang="en-US" sz="5400" dirty="0"/>
              <a:t>:</a:t>
            </a:r>
          </a:p>
        </p:txBody>
      </p:sp>
      <p:pic>
        <p:nvPicPr>
          <p:cNvPr id="4" name="Imagen 3" descr="Captura de pantalla de computadora&#10;&#10;Descripción generada automáticamente">
            <a:extLst>
              <a:ext uri="{FF2B5EF4-FFF2-40B4-BE49-F238E27FC236}">
                <a16:creationId xmlns:a16="http://schemas.microsoft.com/office/drawing/2014/main" id="{7E3E5DFD-41FB-551F-F215-02E48D697557}"/>
              </a:ext>
            </a:extLst>
          </p:cNvPr>
          <p:cNvPicPr>
            <a:picLocks noChangeAspect="1"/>
          </p:cNvPicPr>
          <p:nvPr/>
        </p:nvPicPr>
        <p:blipFill rotWithShape="1">
          <a:blip r:embed="rId2">
            <a:extLst>
              <a:ext uri="{28A0092B-C50C-407E-A947-70E740481C1C}">
                <a14:useLocalDpi xmlns:a14="http://schemas.microsoft.com/office/drawing/2010/main" val="0"/>
              </a:ext>
            </a:extLst>
          </a:blip>
          <a:srcRect l="13344" r="2137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101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AAA4B5-1D0B-4CE0-43F0-2CB85126E37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Mux:</a:t>
            </a:r>
          </a:p>
        </p:txBody>
      </p:sp>
      <p:pic>
        <p:nvPicPr>
          <p:cNvPr id="4" name="Imagen 3">
            <a:extLst>
              <a:ext uri="{FF2B5EF4-FFF2-40B4-BE49-F238E27FC236}">
                <a16:creationId xmlns:a16="http://schemas.microsoft.com/office/drawing/2014/main" id="{95AA7C85-96AC-2D76-698A-B1D925CE5EE3}"/>
              </a:ext>
            </a:extLst>
          </p:cNvPr>
          <p:cNvPicPr>
            <a:picLocks noChangeAspect="1"/>
          </p:cNvPicPr>
          <p:nvPr/>
        </p:nvPicPr>
        <p:blipFill rotWithShape="1">
          <a:blip r:embed="rId2">
            <a:extLst>
              <a:ext uri="{28A0092B-C50C-407E-A947-70E740481C1C}">
                <a14:useLocalDpi xmlns:a14="http://schemas.microsoft.com/office/drawing/2010/main" val="0"/>
              </a:ext>
            </a:extLst>
          </a:blip>
          <a:srcRect l="18001" r="16714"/>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9767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1ADD91-B9C4-1B00-613C-43F5CF29EA30}"/>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Data Path:</a:t>
            </a:r>
          </a:p>
        </p:txBody>
      </p:sp>
      <p:pic>
        <p:nvPicPr>
          <p:cNvPr id="4" name="Imagen 3" descr="Captura de pantalla de computadora">
            <a:extLst>
              <a:ext uri="{FF2B5EF4-FFF2-40B4-BE49-F238E27FC236}">
                <a16:creationId xmlns:a16="http://schemas.microsoft.com/office/drawing/2014/main" id="{1CA510D5-A528-6D25-4E35-0241D76B9B5E}"/>
              </a:ext>
            </a:extLst>
          </p:cNvPr>
          <p:cNvPicPr>
            <a:picLocks noChangeAspect="1"/>
          </p:cNvPicPr>
          <p:nvPr/>
        </p:nvPicPr>
        <p:blipFill rotWithShape="1">
          <a:blip r:embed="rId2">
            <a:extLst>
              <a:ext uri="{28A0092B-C50C-407E-A947-70E740481C1C}">
                <a14:useLocalDpi xmlns:a14="http://schemas.microsoft.com/office/drawing/2010/main" val="0"/>
              </a:ext>
            </a:extLst>
          </a:blip>
          <a:srcRect l="10174" r="2454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81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279EE0-142A-C2F5-ED6E-8104542F07FE}"/>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Data Path:</a:t>
            </a:r>
          </a:p>
        </p:txBody>
      </p:sp>
      <p:pic>
        <p:nvPicPr>
          <p:cNvPr id="4" name="Imagen 3">
            <a:extLst>
              <a:ext uri="{FF2B5EF4-FFF2-40B4-BE49-F238E27FC236}">
                <a16:creationId xmlns:a16="http://schemas.microsoft.com/office/drawing/2014/main" id="{B0F2955E-3A7F-F96C-0A78-3D77F0CB9E6F}"/>
              </a:ext>
            </a:extLst>
          </p:cNvPr>
          <p:cNvPicPr>
            <a:picLocks noChangeAspect="1"/>
          </p:cNvPicPr>
          <p:nvPr/>
        </p:nvPicPr>
        <p:blipFill rotWithShape="1">
          <a:blip r:embed="rId2">
            <a:extLst>
              <a:ext uri="{28A0092B-C50C-407E-A947-70E740481C1C}">
                <a14:useLocalDpi xmlns:a14="http://schemas.microsoft.com/office/drawing/2010/main" val="0"/>
              </a:ext>
            </a:extLst>
          </a:blip>
          <a:srcRect l="17475" r="1724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2932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DCAB-9A73-D412-9707-B878C24DB28C}"/>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Data Path_TB:</a:t>
            </a:r>
          </a:p>
        </p:txBody>
      </p:sp>
      <p:pic>
        <p:nvPicPr>
          <p:cNvPr id="4" name="Imagen 3" descr="Captura de pantalla de computadora&#10;&#10;Descripción generada automáticamente">
            <a:extLst>
              <a:ext uri="{FF2B5EF4-FFF2-40B4-BE49-F238E27FC236}">
                <a16:creationId xmlns:a16="http://schemas.microsoft.com/office/drawing/2014/main" id="{01B2D6B6-13D3-68B1-D2C2-536FAACF63FA}"/>
              </a:ext>
            </a:extLst>
          </p:cNvPr>
          <p:cNvPicPr>
            <a:picLocks noChangeAspect="1"/>
          </p:cNvPicPr>
          <p:nvPr/>
        </p:nvPicPr>
        <p:blipFill rotWithShape="1">
          <a:blip r:embed="rId2">
            <a:extLst>
              <a:ext uri="{28A0092B-C50C-407E-A947-70E740481C1C}">
                <a14:useLocalDpi xmlns:a14="http://schemas.microsoft.com/office/drawing/2010/main" val="0"/>
              </a:ext>
            </a:extLst>
          </a:blip>
          <a:srcRect l="12236" r="2248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4849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Tabla&#10;&#10;Descripción generada automáticamente">
            <a:extLst>
              <a:ext uri="{FF2B5EF4-FFF2-40B4-BE49-F238E27FC236}">
                <a16:creationId xmlns:a16="http://schemas.microsoft.com/office/drawing/2014/main" id="{E59E5305-E934-D85B-B996-208AB8A63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804" y="516219"/>
            <a:ext cx="5636461" cy="3550971"/>
          </a:xfrm>
          <a:prstGeom prst="rect">
            <a:avLst/>
          </a:prstGeom>
        </p:spPr>
      </p:pic>
      <p:grpSp>
        <p:nvGrpSpPr>
          <p:cNvPr id="17" name="Group 1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8" name="Freeform: Shape 1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01281CA9-930B-C887-3BD1-92C245FED579}"/>
              </a:ext>
            </a:extLst>
          </p:cNvPr>
          <p:cNvSpPr>
            <a:spLocks noGrp="1"/>
          </p:cNvSpPr>
          <p:nvPr>
            <p:ph type="ctrTitle"/>
          </p:nvPr>
        </p:nvSpPr>
        <p:spPr>
          <a:xfrm>
            <a:off x="452284" y="1628244"/>
            <a:ext cx="5334000" cy="2727367"/>
          </a:xfrm>
        </p:spPr>
        <p:txBody>
          <a:bodyPr>
            <a:normAutofit/>
          </a:bodyPr>
          <a:lstStyle/>
          <a:p>
            <a:pPr algn="l"/>
            <a:r>
              <a:rPr lang="es-MX" sz="3200" dirty="0"/>
              <a:t>Para el caso de este proyecto el conjunto de instrucciones sería una versión reducida</a:t>
            </a:r>
            <a:br>
              <a:rPr lang="es-MX" sz="3200" dirty="0"/>
            </a:br>
            <a:r>
              <a:rPr lang="es-MX" sz="3200" dirty="0"/>
              <a:t>que se vería de esta manera:</a:t>
            </a:r>
          </a:p>
        </p:txBody>
      </p:sp>
      <p:sp>
        <p:nvSpPr>
          <p:cNvPr id="3" name="Subtítulo 2">
            <a:extLst>
              <a:ext uri="{FF2B5EF4-FFF2-40B4-BE49-F238E27FC236}">
                <a16:creationId xmlns:a16="http://schemas.microsoft.com/office/drawing/2014/main" id="{F5A0B5E6-346A-CCAE-1DB3-8F61F24CA81B}"/>
              </a:ext>
            </a:extLst>
          </p:cNvPr>
          <p:cNvSpPr>
            <a:spLocks noGrp="1"/>
          </p:cNvSpPr>
          <p:nvPr>
            <p:ph type="subTitle" idx="1"/>
          </p:nvPr>
        </p:nvSpPr>
        <p:spPr>
          <a:xfrm>
            <a:off x="762000" y="3809999"/>
            <a:ext cx="8382000" cy="1223961"/>
          </a:xfrm>
        </p:spPr>
        <p:txBody>
          <a:bodyPr>
            <a:normAutofit/>
          </a:bodyPr>
          <a:lstStyle/>
          <a:p>
            <a:pPr algn="l"/>
            <a:endParaRPr lang="es-MX" dirty="0"/>
          </a:p>
        </p:txBody>
      </p:sp>
    </p:spTree>
    <p:extLst>
      <p:ext uri="{BB962C8B-B14F-4D97-AF65-F5344CB8AC3E}">
        <p14:creationId xmlns:p14="http://schemas.microsoft.com/office/powerpoint/2010/main" val="93313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Texto">
            <a:extLst>
              <a:ext uri="{FF2B5EF4-FFF2-40B4-BE49-F238E27FC236}">
                <a16:creationId xmlns:a16="http://schemas.microsoft.com/office/drawing/2014/main" id="{4AD3CC7A-E477-91BB-A1C2-39D746B062D8}"/>
              </a:ext>
            </a:extLst>
          </p:cNvPr>
          <p:cNvPicPr>
            <a:picLocks noChangeAspect="1"/>
          </p:cNvPicPr>
          <p:nvPr/>
        </p:nvPicPr>
        <p:blipFill rotWithShape="1">
          <a:blip r:embed="rId2">
            <a:extLst>
              <a:ext uri="{28A0092B-C50C-407E-A947-70E740481C1C}">
                <a14:useLocalDpi xmlns:a14="http://schemas.microsoft.com/office/drawing/2010/main" val="0"/>
              </a:ext>
            </a:extLst>
          </a:blip>
          <a:srcRect t="9181" r="1" b="1883"/>
          <a:stretch/>
        </p:blipFill>
        <p:spPr>
          <a:xfrm>
            <a:off x="-2" y="11"/>
            <a:ext cx="12191435" cy="6857989"/>
          </a:xfrm>
          <a:prstGeom prst="rect">
            <a:avLst/>
          </a:prstGeom>
        </p:spPr>
      </p:pic>
      <p:sp>
        <p:nvSpPr>
          <p:cNvPr id="30" name="Rectangle 2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2298F2-DC16-4911-F57B-6A0209671DA5}"/>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6200" dirty="0" err="1">
                <a:solidFill>
                  <a:srgbClr val="FFFFFF"/>
                </a:solidFill>
              </a:rPr>
              <a:t>Codigo</a:t>
            </a:r>
            <a:r>
              <a:rPr lang="en-US" sz="6200" dirty="0">
                <a:solidFill>
                  <a:srgbClr val="FFFFFF"/>
                </a:solidFill>
              </a:rPr>
              <a:t> </a:t>
            </a:r>
            <a:r>
              <a:rPr lang="en-US" sz="6200" dirty="0" err="1">
                <a:solidFill>
                  <a:srgbClr val="FFFFFF"/>
                </a:solidFill>
              </a:rPr>
              <a:t>fase</a:t>
            </a:r>
            <a:r>
              <a:rPr lang="en-US" sz="6200" dirty="0">
                <a:solidFill>
                  <a:srgbClr val="FFFFFF"/>
                </a:solidFill>
              </a:rPr>
              <a:t> 2</a:t>
            </a:r>
          </a:p>
        </p:txBody>
      </p:sp>
    </p:spTree>
    <p:extLst>
      <p:ext uri="{BB962C8B-B14F-4D97-AF65-F5344CB8AC3E}">
        <p14:creationId xmlns:p14="http://schemas.microsoft.com/office/powerpoint/2010/main" val="48483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DCAB-9A73-D412-9707-B878C24DB28C}"/>
              </a:ext>
            </a:extLst>
          </p:cNvPr>
          <p:cNvSpPr>
            <a:spLocks noGrp="1"/>
          </p:cNvSpPr>
          <p:nvPr>
            <p:ph type="title"/>
          </p:nvPr>
        </p:nvSpPr>
        <p:spPr>
          <a:xfrm>
            <a:off x="639873" y="1721606"/>
            <a:ext cx="2952750" cy="2817438"/>
          </a:xfrm>
        </p:spPr>
        <p:txBody>
          <a:bodyPr vert="horz" lIns="91440" tIns="45720" rIns="91440" bIns="45720" rtlCol="0" anchor="b" anchorCtr="0">
            <a:normAutofit/>
          </a:bodyPr>
          <a:lstStyle/>
          <a:p>
            <a:r>
              <a:rPr lang="en-US" sz="5400" dirty="0"/>
              <a:t>Shift_left2</a:t>
            </a:r>
          </a:p>
        </p:txBody>
      </p:sp>
      <p:pic>
        <p:nvPicPr>
          <p:cNvPr id="5" name="Imagen 4">
            <a:extLst>
              <a:ext uri="{FF2B5EF4-FFF2-40B4-BE49-F238E27FC236}">
                <a16:creationId xmlns:a16="http://schemas.microsoft.com/office/drawing/2014/main" id="{6D30D435-9F2C-3130-7DAF-9DD4B387E26B}"/>
              </a:ext>
            </a:extLst>
          </p:cNvPr>
          <p:cNvPicPr>
            <a:picLocks noChangeAspect="1"/>
          </p:cNvPicPr>
          <p:nvPr/>
        </p:nvPicPr>
        <p:blipFill>
          <a:blip r:embed="rId2"/>
          <a:stretch>
            <a:fillRect/>
          </a:stretch>
        </p:blipFill>
        <p:spPr>
          <a:xfrm>
            <a:off x="4329109" y="2020281"/>
            <a:ext cx="7862891" cy="2817438"/>
          </a:xfrm>
          <a:prstGeom prst="rect">
            <a:avLst/>
          </a:pr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56642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DCAB-9A73-D412-9707-B878C24DB28C}"/>
              </a:ext>
            </a:extLst>
          </p:cNvPr>
          <p:cNvSpPr>
            <a:spLocks noGrp="1"/>
          </p:cNvSpPr>
          <p:nvPr>
            <p:ph type="title"/>
          </p:nvPr>
        </p:nvSpPr>
        <p:spPr>
          <a:xfrm>
            <a:off x="202515" y="1196950"/>
            <a:ext cx="3875768" cy="2817438"/>
          </a:xfrm>
        </p:spPr>
        <p:txBody>
          <a:bodyPr vert="horz" lIns="91440" tIns="45720" rIns="91440" bIns="45720" rtlCol="0" anchor="b" anchorCtr="0">
            <a:normAutofit/>
          </a:bodyPr>
          <a:lstStyle/>
          <a:p>
            <a:r>
              <a:rPr lang="en-US" sz="5400" dirty="0" err="1"/>
              <a:t>Sign_Extend</a:t>
            </a:r>
            <a:endParaRPr lang="en-US" sz="5400" dirty="0"/>
          </a:p>
        </p:txBody>
      </p:sp>
      <p:pic>
        <p:nvPicPr>
          <p:cNvPr id="4" name="Imagen 3">
            <a:extLst>
              <a:ext uri="{FF2B5EF4-FFF2-40B4-BE49-F238E27FC236}">
                <a16:creationId xmlns:a16="http://schemas.microsoft.com/office/drawing/2014/main" id="{F9CA7DEA-2AF2-AB41-D87B-762FB7E1F9FA}"/>
              </a:ext>
            </a:extLst>
          </p:cNvPr>
          <p:cNvPicPr>
            <a:picLocks noChangeAspect="1"/>
          </p:cNvPicPr>
          <p:nvPr/>
        </p:nvPicPr>
        <p:blipFill>
          <a:blip r:embed="rId2"/>
          <a:stretch>
            <a:fillRect/>
          </a:stretch>
        </p:blipFill>
        <p:spPr>
          <a:xfrm>
            <a:off x="4515641" y="1965959"/>
            <a:ext cx="7405340" cy="2926081"/>
          </a:xfrm>
          <a:prstGeom prst="rect">
            <a:avLst/>
          </a:pr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23995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5C08BA-4993-C4A2-4B44-DEB6171BACC5}"/>
              </a:ext>
            </a:extLst>
          </p:cNvPr>
          <p:cNvSpPr>
            <a:spLocks noGrp="1"/>
          </p:cNvSpPr>
          <p:nvPr>
            <p:ph type="ctrTitle"/>
          </p:nvPr>
        </p:nvSpPr>
        <p:spPr>
          <a:xfrm>
            <a:off x="5334000" y="1062038"/>
            <a:ext cx="6096000" cy="2881311"/>
          </a:xfrm>
        </p:spPr>
        <p:txBody>
          <a:bodyPr>
            <a:normAutofit/>
          </a:bodyPr>
          <a:lstStyle/>
          <a:p>
            <a:pPr algn="r"/>
            <a:r>
              <a:rPr lang="es-MX" sz="8000">
                <a:latin typeface="Agency FB" panose="020B0503020202020204" pitchFamily="34" charset="0"/>
              </a:rPr>
              <a:t>Investigación:</a:t>
            </a:r>
          </a:p>
        </p:txBody>
      </p:sp>
      <p:sp>
        <p:nvSpPr>
          <p:cNvPr id="3" name="Subtítulo 2">
            <a:extLst>
              <a:ext uri="{FF2B5EF4-FFF2-40B4-BE49-F238E27FC236}">
                <a16:creationId xmlns:a16="http://schemas.microsoft.com/office/drawing/2014/main" id="{3F5A1DAA-5C1A-D054-52F0-093710561E72}"/>
              </a:ext>
            </a:extLst>
          </p:cNvPr>
          <p:cNvSpPr>
            <a:spLocks noGrp="1"/>
          </p:cNvSpPr>
          <p:nvPr>
            <p:ph type="subTitle" idx="1"/>
          </p:nvPr>
        </p:nvSpPr>
        <p:spPr>
          <a:xfrm>
            <a:off x="5334000" y="4170408"/>
            <a:ext cx="6096000" cy="1625554"/>
          </a:xfrm>
        </p:spPr>
        <p:txBody>
          <a:bodyPr>
            <a:normAutofit/>
          </a:bodyPr>
          <a:lstStyle/>
          <a:p>
            <a:pPr algn="r"/>
            <a:r>
              <a:rPr lang="es-MX" sz="1300"/>
              <a:t>MIPS</a:t>
            </a:r>
          </a:p>
          <a:p>
            <a:pPr algn="r"/>
            <a:r>
              <a:rPr lang="es-MX" sz="1300"/>
              <a:t>El procesador MIPS de 32 bits es una arquitectura de procesador RISC que se utiliza en una amplia gama de aplicaciones, desde dispositivos integrados hasta supercomputadoras. La sigla MIPS significa "Millón Instrucciones Per Secón" (Millones de Instrucciones por Segundo), que se refiere a la capacidad del procesador para ejecutar instrucciones de manera eficiente. A continuación, se presentan algunas características generales y elementos del procesador MIPS de 32 bits:</a:t>
            </a:r>
          </a:p>
          <a:p>
            <a:pPr algn="r"/>
            <a:endParaRPr lang="es-MX" sz="1300"/>
          </a:p>
        </p:txBody>
      </p:sp>
      <p:pic>
        <p:nvPicPr>
          <p:cNvPr id="6" name="Picture 4" descr="Se introduce una muestra con una pipeta en una placa de Petri">
            <a:extLst>
              <a:ext uri="{FF2B5EF4-FFF2-40B4-BE49-F238E27FC236}">
                <a16:creationId xmlns:a16="http://schemas.microsoft.com/office/drawing/2014/main" id="{BB68A4DE-42D1-7A1E-F730-A89D61BB033C}"/>
              </a:ext>
            </a:extLst>
          </p:cNvPr>
          <p:cNvPicPr>
            <a:picLocks noChangeAspect="1"/>
          </p:cNvPicPr>
          <p:nvPr/>
        </p:nvPicPr>
        <p:blipFill rotWithShape="1">
          <a:blip r:embed="rId2"/>
          <a:srcRect l="43860" r="6306" b="-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1" name="Group 10">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169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DCAB-9A73-D412-9707-B878C24DB28C}"/>
              </a:ext>
            </a:extLst>
          </p:cNvPr>
          <p:cNvSpPr>
            <a:spLocks noGrp="1"/>
          </p:cNvSpPr>
          <p:nvPr>
            <p:ph type="title"/>
          </p:nvPr>
        </p:nvSpPr>
        <p:spPr>
          <a:xfrm>
            <a:off x="202515" y="1196950"/>
            <a:ext cx="3875768" cy="2817438"/>
          </a:xfrm>
        </p:spPr>
        <p:txBody>
          <a:bodyPr vert="horz" lIns="91440" tIns="45720" rIns="91440" bIns="45720" rtlCol="0" anchor="b" anchorCtr="0">
            <a:normAutofit/>
          </a:bodyPr>
          <a:lstStyle/>
          <a:p>
            <a:r>
              <a:rPr lang="en-US" sz="5400" dirty="0"/>
              <a:t>Buffer WB</a:t>
            </a:r>
          </a:p>
        </p:txBody>
      </p:sp>
      <p:pic>
        <p:nvPicPr>
          <p:cNvPr id="5" name="Imagen 4">
            <a:extLst>
              <a:ext uri="{FF2B5EF4-FFF2-40B4-BE49-F238E27FC236}">
                <a16:creationId xmlns:a16="http://schemas.microsoft.com/office/drawing/2014/main" id="{D26F2207-45DC-8BA0-2404-E4958C7F128B}"/>
              </a:ext>
            </a:extLst>
          </p:cNvPr>
          <p:cNvPicPr>
            <a:picLocks noChangeAspect="1"/>
          </p:cNvPicPr>
          <p:nvPr/>
        </p:nvPicPr>
        <p:blipFill>
          <a:blip r:embed="rId2"/>
          <a:stretch>
            <a:fillRect/>
          </a:stretch>
        </p:blipFill>
        <p:spPr>
          <a:xfrm>
            <a:off x="4677220" y="847081"/>
            <a:ext cx="6958692" cy="5448787"/>
          </a:xfrm>
          <a:prstGeom prst="rect">
            <a:avLst/>
          </a:pr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33004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Texto">
            <a:extLst>
              <a:ext uri="{FF2B5EF4-FFF2-40B4-BE49-F238E27FC236}">
                <a16:creationId xmlns:a16="http://schemas.microsoft.com/office/drawing/2014/main" id="{4AD3CC7A-E477-91BB-A1C2-39D746B062D8}"/>
              </a:ext>
            </a:extLst>
          </p:cNvPr>
          <p:cNvPicPr>
            <a:picLocks noChangeAspect="1"/>
          </p:cNvPicPr>
          <p:nvPr/>
        </p:nvPicPr>
        <p:blipFill rotWithShape="1">
          <a:blip r:embed="rId2">
            <a:extLst>
              <a:ext uri="{28A0092B-C50C-407E-A947-70E740481C1C}">
                <a14:useLocalDpi xmlns:a14="http://schemas.microsoft.com/office/drawing/2010/main" val="0"/>
              </a:ext>
            </a:extLst>
          </a:blip>
          <a:srcRect t="9181" r="1" b="1883"/>
          <a:stretch/>
        </p:blipFill>
        <p:spPr>
          <a:xfrm>
            <a:off x="-2" y="11"/>
            <a:ext cx="12191435" cy="6857989"/>
          </a:xfrm>
          <a:prstGeom prst="rect">
            <a:avLst/>
          </a:prstGeom>
        </p:spPr>
      </p:pic>
      <p:sp>
        <p:nvSpPr>
          <p:cNvPr id="30" name="Rectangle 2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2298F2-DC16-4911-F57B-6A0209671DA5}"/>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6200" dirty="0" err="1">
                <a:solidFill>
                  <a:srgbClr val="FFFFFF"/>
                </a:solidFill>
              </a:rPr>
              <a:t>Decodificacion</a:t>
            </a:r>
            <a:r>
              <a:rPr lang="en-US" sz="6200" dirty="0">
                <a:solidFill>
                  <a:srgbClr val="FFFFFF"/>
                </a:solidFill>
              </a:rPr>
              <a:t>:</a:t>
            </a:r>
          </a:p>
        </p:txBody>
      </p:sp>
    </p:spTree>
    <p:extLst>
      <p:ext uri="{BB962C8B-B14F-4D97-AF65-F5344CB8AC3E}">
        <p14:creationId xmlns:p14="http://schemas.microsoft.com/office/powerpoint/2010/main" val="19042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9619442-2DFC-5875-4BC1-ADF2042E2E9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
            <a:extLst>
              <a:ext uri="{FF2B5EF4-FFF2-40B4-BE49-F238E27FC236}">
                <a16:creationId xmlns:a16="http://schemas.microsoft.com/office/drawing/2014/main" id="{BD01C258-F935-5FD5-C2C5-B66D8376E6C8}"/>
              </a:ext>
            </a:extLst>
          </p:cNvPr>
          <p:cNvPicPr>
            <a:picLocks noChangeAspect="1"/>
          </p:cNvPicPr>
          <p:nvPr/>
        </p:nvPicPr>
        <p:blipFill rotWithShape="1">
          <a:blip r:embed="rId2">
            <a:extLst>
              <a:ext uri="{28A0092B-C50C-407E-A947-70E740481C1C}">
                <a14:useLocalDpi xmlns:a14="http://schemas.microsoft.com/office/drawing/2010/main" val="0"/>
              </a:ext>
            </a:extLst>
          </a:blip>
          <a:srcRect l="12742" r="21974"/>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748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B04CCDA-AC55-2F1A-B7FB-21316A3F153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10;&#10;Descripción generada automáticamente">
            <a:extLst>
              <a:ext uri="{FF2B5EF4-FFF2-40B4-BE49-F238E27FC236}">
                <a16:creationId xmlns:a16="http://schemas.microsoft.com/office/drawing/2014/main" id="{50527F78-2B7B-8FDA-5503-3D2B3E0D1F7A}"/>
              </a:ext>
            </a:extLst>
          </p:cNvPr>
          <p:cNvPicPr>
            <a:picLocks noChangeAspect="1"/>
          </p:cNvPicPr>
          <p:nvPr/>
        </p:nvPicPr>
        <p:blipFill rotWithShape="1">
          <a:blip r:embed="rId2">
            <a:extLst>
              <a:ext uri="{28A0092B-C50C-407E-A947-70E740481C1C}">
                <a14:useLocalDpi xmlns:a14="http://schemas.microsoft.com/office/drawing/2010/main" val="0"/>
              </a:ext>
            </a:extLst>
          </a:blip>
          <a:srcRect l="12385" r="22330"/>
          <a:stretch/>
        </p:blipFill>
        <p:spPr>
          <a:xfrm>
            <a:off x="4078283" y="8"/>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22427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C4DF1A-5C96-A8F5-3430-BB3D161C1F83}"/>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
            <a:extLst>
              <a:ext uri="{FF2B5EF4-FFF2-40B4-BE49-F238E27FC236}">
                <a16:creationId xmlns:a16="http://schemas.microsoft.com/office/drawing/2014/main" id="{7C44A30C-C5E1-FF40-4CE6-46D22F33A756}"/>
              </a:ext>
            </a:extLst>
          </p:cNvPr>
          <p:cNvPicPr>
            <a:picLocks noChangeAspect="1"/>
          </p:cNvPicPr>
          <p:nvPr/>
        </p:nvPicPr>
        <p:blipFill rotWithShape="1">
          <a:blip r:embed="rId2">
            <a:extLst>
              <a:ext uri="{28A0092B-C50C-407E-A947-70E740481C1C}">
                <a14:useLocalDpi xmlns:a14="http://schemas.microsoft.com/office/drawing/2010/main" val="0"/>
              </a:ext>
            </a:extLst>
          </a:blip>
          <a:srcRect l="14813" r="19903"/>
          <a:stretch/>
        </p:blipFill>
        <p:spPr>
          <a:xfrm>
            <a:off x="4232495" y="8"/>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10363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C4DF1A-5C96-A8F5-3430-BB3D161C1F83}"/>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err="1"/>
              <a:t>Decodificador</a:t>
            </a:r>
            <a:br>
              <a:rPr lang="en-US" sz="3400" dirty="0"/>
            </a:br>
            <a:r>
              <a:rPr lang="en-US" sz="3400" dirty="0" err="1"/>
              <a:t>Fase</a:t>
            </a:r>
            <a:r>
              <a:rPr lang="en-US" sz="3400" dirty="0"/>
              <a:t> 2:</a:t>
            </a:r>
          </a:p>
        </p:txBody>
      </p:sp>
      <p:pic>
        <p:nvPicPr>
          <p:cNvPr id="5" name="Imagen 4" descr="Texto&#10;&#10;Descripción generada automáticamente">
            <a:extLst>
              <a:ext uri="{FF2B5EF4-FFF2-40B4-BE49-F238E27FC236}">
                <a16:creationId xmlns:a16="http://schemas.microsoft.com/office/drawing/2014/main" id="{4EBEADF7-2ADB-BC2F-B677-5DBF65D40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681" y="114020"/>
            <a:ext cx="7123686" cy="948019"/>
          </a:xfrm>
          <a:prstGeom prst="rect">
            <a:avLst/>
          </a:prstGeom>
        </p:spPr>
      </p:pic>
      <p:pic>
        <p:nvPicPr>
          <p:cNvPr id="7" name="Imagen 6" descr="Texto&#10;&#10;Descripción generada automáticamente">
            <a:extLst>
              <a:ext uri="{FF2B5EF4-FFF2-40B4-BE49-F238E27FC236}">
                <a16:creationId xmlns:a16="http://schemas.microsoft.com/office/drawing/2014/main" id="{B3E954AD-7A73-89B9-D155-54BF3A06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638" y="1090959"/>
            <a:ext cx="6149580" cy="1886525"/>
          </a:xfrm>
          <a:prstGeom prst="rect">
            <a:avLst/>
          </a:prstGeom>
        </p:spPr>
      </p:pic>
      <p:pic>
        <p:nvPicPr>
          <p:cNvPr id="10" name="Imagen 9" descr="Texto&#10;&#10;Descripción generada automáticamente">
            <a:extLst>
              <a:ext uri="{FF2B5EF4-FFF2-40B4-BE49-F238E27FC236}">
                <a16:creationId xmlns:a16="http://schemas.microsoft.com/office/drawing/2014/main" id="{F0D84499-12D0-0E75-0CAB-5BE3D26984E4}"/>
              </a:ext>
            </a:extLst>
          </p:cNvPr>
          <p:cNvPicPr>
            <a:picLocks noChangeAspect="1"/>
          </p:cNvPicPr>
          <p:nvPr/>
        </p:nvPicPr>
        <p:blipFill rotWithShape="1">
          <a:blip r:embed="rId4">
            <a:extLst>
              <a:ext uri="{28A0092B-C50C-407E-A947-70E740481C1C}">
                <a14:useLocalDpi xmlns:a14="http://schemas.microsoft.com/office/drawing/2010/main" val="0"/>
              </a:ext>
            </a:extLst>
          </a:blip>
          <a:srcRect r="14582"/>
          <a:stretch/>
        </p:blipFill>
        <p:spPr>
          <a:xfrm>
            <a:off x="4232923" y="3006404"/>
            <a:ext cx="7472444" cy="1620248"/>
          </a:xfrm>
          <a:prstGeom prst="rect">
            <a:avLst/>
          </a:prstGeom>
        </p:spPr>
      </p:pic>
      <p:pic>
        <p:nvPicPr>
          <p:cNvPr id="15" name="Imagen 14" descr="Texto&#10;&#10;Descripción generada automáticamente">
            <a:extLst>
              <a:ext uri="{FF2B5EF4-FFF2-40B4-BE49-F238E27FC236}">
                <a16:creationId xmlns:a16="http://schemas.microsoft.com/office/drawing/2014/main" id="{5CB39B4A-A66E-C3CF-D3A2-AC7B8512B518}"/>
              </a:ext>
            </a:extLst>
          </p:cNvPr>
          <p:cNvPicPr>
            <a:picLocks noChangeAspect="1"/>
          </p:cNvPicPr>
          <p:nvPr/>
        </p:nvPicPr>
        <p:blipFill rotWithShape="1">
          <a:blip r:embed="rId5">
            <a:extLst>
              <a:ext uri="{28A0092B-C50C-407E-A947-70E740481C1C}">
                <a14:useLocalDpi xmlns:a14="http://schemas.microsoft.com/office/drawing/2010/main" val="0"/>
              </a:ext>
            </a:extLst>
          </a:blip>
          <a:srcRect r="6162"/>
          <a:stretch/>
        </p:blipFill>
        <p:spPr>
          <a:xfrm>
            <a:off x="4169830" y="4745672"/>
            <a:ext cx="8068989" cy="2160355"/>
          </a:xfrm>
          <a:prstGeom prst="rect">
            <a:avLst/>
          </a:pr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068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C4DF1A-5C96-A8F5-3430-BB3D161C1F83}"/>
              </a:ext>
            </a:extLst>
          </p:cNvPr>
          <p:cNvSpPr>
            <a:spLocks noGrp="1"/>
          </p:cNvSpPr>
          <p:nvPr>
            <p:ph type="title"/>
          </p:nvPr>
        </p:nvSpPr>
        <p:spPr>
          <a:xfrm>
            <a:off x="357266" y="1661646"/>
            <a:ext cx="2952750" cy="2817438"/>
          </a:xfrm>
        </p:spPr>
        <p:txBody>
          <a:bodyPr vert="horz" lIns="91440" tIns="45720" rIns="91440" bIns="45720" rtlCol="0" anchor="b" anchorCtr="0">
            <a:normAutofit/>
          </a:bodyPr>
          <a:lstStyle/>
          <a:p>
            <a:r>
              <a:rPr lang="en-US" sz="3400" dirty="0" err="1"/>
              <a:t>Añadimos</a:t>
            </a:r>
            <a:r>
              <a:rPr lang="en-US" sz="3400" dirty="0"/>
              <a:t> </a:t>
            </a:r>
            <a:r>
              <a:rPr lang="en-US" sz="3400" dirty="0" err="1"/>
              <a:t>instrucciones</a:t>
            </a:r>
            <a:r>
              <a:rPr lang="en-US" sz="3400" dirty="0"/>
              <a:t> </a:t>
            </a:r>
            <a:r>
              <a:rPr lang="en-US" sz="3400" dirty="0" err="1"/>
              <a:t>tipo</a:t>
            </a:r>
            <a:r>
              <a:rPr lang="en-US" sz="3400" dirty="0"/>
              <a:t> J</a:t>
            </a:r>
          </a:p>
        </p:txBody>
      </p:sp>
      <p:pic>
        <p:nvPicPr>
          <p:cNvPr id="8" name="Imagen 7">
            <a:extLst>
              <a:ext uri="{FF2B5EF4-FFF2-40B4-BE49-F238E27FC236}">
                <a16:creationId xmlns:a16="http://schemas.microsoft.com/office/drawing/2014/main" id="{C9AD6846-2CD6-4481-B339-3789B70AFCF9}"/>
              </a:ext>
            </a:extLst>
          </p:cNvPr>
          <p:cNvPicPr>
            <a:picLocks noChangeAspect="1"/>
          </p:cNvPicPr>
          <p:nvPr/>
        </p:nvPicPr>
        <p:blipFill>
          <a:blip r:embed="rId2"/>
          <a:stretch>
            <a:fillRect/>
          </a:stretch>
        </p:blipFill>
        <p:spPr>
          <a:xfrm>
            <a:off x="4606610" y="1979770"/>
            <a:ext cx="7469927" cy="1449230"/>
          </a:xfrm>
          <a:prstGeom prst="rect">
            <a:avLst/>
          </a:prstGeom>
        </p:spPr>
      </p:pic>
      <p:pic>
        <p:nvPicPr>
          <p:cNvPr id="16" name="Imagen 15">
            <a:extLst>
              <a:ext uri="{FF2B5EF4-FFF2-40B4-BE49-F238E27FC236}">
                <a16:creationId xmlns:a16="http://schemas.microsoft.com/office/drawing/2014/main" id="{BE5CC466-AB99-E4C9-98BB-A3B1B212E023}"/>
              </a:ext>
            </a:extLst>
          </p:cNvPr>
          <p:cNvPicPr>
            <a:picLocks noChangeAspect="1"/>
          </p:cNvPicPr>
          <p:nvPr/>
        </p:nvPicPr>
        <p:blipFill rotWithShape="1">
          <a:blip r:embed="rId3"/>
          <a:srcRect r="22922"/>
          <a:stretch/>
        </p:blipFill>
        <p:spPr>
          <a:xfrm>
            <a:off x="4078283" y="4036109"/>
            <a:ext cx="8113717" cy="885949"/>
          </a:xfrm>
          <a:prstGeom prst="rect">
            <a:avLst/>
          </a:pr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Imagen 3">
            <a:extLst>
              <a:ext uri="{FF2B5EF4-FFF2-40B4-BE49-F238E27FC236}">
                <a16:creationId xmlns:a16="http://schemas.microsoft.com/office/drawing/2014/main" id="{06869C11-11F4-2729-AD3B-169FFDDB17D1}"/>
              </a:ext>
            </a:extLst>
          </p:cNvPr>
          <p:cNvPicPr>
            <a:picLocks noChangeAspect="1"/>
          </p:cNvPicPr>
          <p:nvPr/>
        </p:nvPicPr>
        <p:blipFill>
          <a:blip r:embed="rId5"/>
          <a:stretch>
            <a:fillRect/>
          </a:stretch>
        </p:blipFill>
        <p:spPr>
          <a:xfrm>
            <a:off x="5245904" y="299424"/>
            <a:ext cx="3986195" cy="1222759"/>
          </a:xfrm>
          <a:prstGeom prst="rect">
            <a:avLst/>
          </a:prstGeom>
        </p:spPr>
      </p:pic>
    </p:spTree>
    <p:extLst>
      <p:ext uri="{BB962C8B-B14F-4D97-AF65-F5344CB8AC3E}">
        <p14:creationId xmlns:p14="http://schemas.microsoft.com/office/powerpoint/2010/main" val="22478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C4DF1A-5C96-A8F5-3430-BB3D161C1F83}"/>
              </a:ext>
            </a:extLst>
          </p:cNvPr>
          <p:cNvSpPr>
            <a:spLocks noGrp="1"/>
          </p:cNvSpPr>
          <p:nvPr>
            <p:ph type="title"/>
          </p:nvPr>
        </p:nvSpPr>
        <p:spPr>
          <a:xfrm>
            <a:off x="357266" y="2803160"/>
            <a:ext cx="2952750" cy="1675923"/>
          </a:xfrm>
        </p:spPr>
        <p:txBody>
          <a:bodyPr vert="horz" lIns="91440" tIns="45720" rIns="91440" bIns="45720" rtlCol="0" anchor="b" anchorCtr="0">
            <a:normAutofit/>
          </a:bodyPr>
          <a:lstStyle/>
          <a:p>
            <a:r>
              <a:rPr lang="en-US" sz="3400" dirty="0" err="1"/>
              <a:t>Añadimos</a:t>
            </a:r>
            <a:r>
              <a:rPr lang="en-US" sz="3400" dirty="0"/>
              <a:t> un </a:t>
            </a:r>
            <a:r>
              <a:rPr lang="en-US" sz="3400" dirty="0" err="1"/>
              <a:t>caso</a:t>
            </a:r>
            <a:r>
              <a:rPr lang="en-US" sz="3400" dirty="0"/>
              <a:t> para la </a:t>
            </a:r>
            <a:r>
              <a:rPr lang="en-US" sz="3400" dirty="0" err="1"/>
              <a:t>no_OP</a:t>
            </a:r>
            <a:endParaRPr lang="en-US" sz="3400" dirty="0"/>
          </a:p>
        </p:txBody>
      </p:sp>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Imagen 4">
            <a:extLst>
              <a:ext uri="{FF2B5EF4-FFF2-40B4-BE49-F238E27FC236}">
                <a16:creationId xmlns:a16="http://schemas.microsoft.com/office/drawing/2014/main" id="{CF6F7BBA-39AE-3031-7C7F-CE82B2D66630}"/>
              </a:ext>
            </a:extLst>
          </p:cNvPr>
          <p:cNvPicPr>
            <a:picLocks noChangeAspect="1"/>
          </p:cNvPicPr>
          <p:nvPr/>
        </p:nvPicPr>
        <p:blipFill>
          <a:blip r:embed="rId3"/>
          <a:stretch>
            <a:fillRect/>
          </a:stretch>
        </p:blipFill>
        <p:spPr>
          <a:xfrm>
            <a:off x="5219029" y="817916"/>
            <a:ext cx="6706942" cy="1355658"/>
          </a:xfrm>
          <a:prstGeom prst="rect">
            <a:avLst/>
          </a:prstGeom>
        </p:spPr>
      </p:pic>
      <p:pic>
        <p:nvPicPr>
          <p:cNvPr id="7" name="Imagen 6">
            <a:extLst>
              <a:ext uri="{FF2B5EF4-FFF2-40B4-BE49-F238E27FC236}">
                <a16:creationId xmlns:a16="http://schemas.microsoft.com/office/drawing/2014/main" id="{8478F7D4-3CDB-DB1E-D81E-3ECFFADF4AA2}"/>
              </a:ext>
            </a:extLst>
          </p:cNvPr>
          <p:cNvPicPr>
            <a:picLocks noChangeAspect="1"/>
          </p:cNvPicPr>
          <p:nvPr/>
        </p:nvPicPr>
        <p:blipFill>
          <a:blip r:embed="rId4"/>
          <a:stretch>
            <a:fillRect/>
          </a:stretch>
        </p:blipFill>
        <p:spPr>
          <a:xfrm>
            <a:off x="5085820" y="2439047"/>
            <a:ext cx="6487430" cy="2076740"/>
          </a:xfrm>
          <a:prstGeom prst="rect">
            <a:avLst/>
          </a:prstGeom>
        </p:spPr>
      </p:pic>
    </p:spTree>
    <p:extLst>
      <p:ext uri="{BB962C8B-B14F-4D97-AF65-F5344CB8AC3E}">
        <p14:creationId xmlns:p14="http://schemas.microsoft.com/office/powerpoint/2010/main" val="71887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014F0B-DBD5-5424-7B8B-4A25B6A21416}"/>
              </a:ext>
            </a:extLst>
          </p:cNvPr>
          <p:cNvSpPr>
            <a:spLocks noGrp="1"/>
          </p:cNvSpPr>
          <p:nvPr>
            <p:ph type="ctrTitle"/>
          </p:nvPr>
        </p:nvSpPr>
        <p:spPr>
          <a:xfrm>
            <a:off x="5334000" y="1062038"/>
            <a:ext cx="6096000" cy="2881311"/>
          </a:xfrm>
        </p:spPr>
        <p:txBody>
          <a:bodyPr>
            <a:normAutofit/>
          </a:bodyPr>
          <a:lstStyle/>
          <a:p>
            <a:pPr algn="r"/>
            <a:r>
              <a:rPr lang="es-MX" sz="7400" dirty="0"/>
              <a:t>Set De Instrucciones:</a:t>
            </a:r>
          </a:p>
        </p:txBody>
      </p:sp>
      <p:sp>
        <p:nvSpPr>
          <p:cNvPr id="3" name="Subtítulo 2">
            <a:extLst>
              <a:ext uri="{FF2B5EF4-FFF2-40B4-BE49-F238E27FC236}">
                <a16:creationId xmlns:a16="http://schemas.microsoft.com/office/drawing/2014/main" id="{F60D4701-EB2E-DCFD-5D69-A266E96CC3E7}"/>
              </a:ext>
            </a:extLst>
          </p:cNvPr>
          <p:cNvSpPr>
            <a:spLocks noGrp="1"/>
          </p:cNvSpPr>
          <p:nvPr>
            <p:ph type="subTitle" idx="1"/>
          </p:nvPr>
        </p:nvSpPr>
        <p:spPr>
          <a:xfrm>
            <a:off x="5334000" y="4170408"/>
            <a:ext cx="6096000" cy="1625554"/>
          </a:xfrm>
        </p:spPr>
        <p:txBody>
          <a:bodyPr>
            <a:normAutofit/>
          </a:bodyPr>
          <a:lstStyle/>
          <a:p>
            <a:pPr algn="r"/>
            <a:r>
              <a:rPr lang="es-MX" sz="1100"/>
              <a:t>Un conjunto de instrucciones (también conocido como ISA, por sus siglas en inglés) es un conjunto de instrucciones que un procesador es capaz de ejecutar. En el caso de la arquitectura MIPS, el conjunto de instrucciones consiste en un conjunto de operaciones básicas que el procesador puede llevar a cabo. El conjunto de instrucciones MIPS consta de alrededor de 100 instrucciones diferentes, que se utilizan para realizar operaciones aritméticas y lógicas, transferencias de datos y operaciones de control de flujo. Cada instrucción tiene un código de operación (conocido como apode), que indica la operación que se debe realizar. Además, cada instrucción puede tener uno o más operandos, que son los valores que se utilizan en la operación.</a:t>
            </a:r>
          </a:p>
          <a:p>
            <a:pPr algn="r"/>
            <a:endParaRPr lang="es-MX" sz="1100"/>
          </a:p>
        </p:txBody>
      </p:sp>
      <p:pic>
        <p:nvPicPr>
          <p:cNvPr id="27" name="Picture 26" descr="Flechas que apuntan a la derecha, mientras que una apunta a la izquierda">
            <a:extLst>
              <a:ext uri="{FF2B5EF4-FFF2-40B4-BE49-F238E27FC236}">
                <a16:creationId xmlns:a16="http://schemas.microsoft.com/office/drawing/2014/main" id="{2384D1FB-EFA2-882E-0148-A96C1EEA0DE8}"/>
              </a:ext>
            </a:extLst>
          </p:cNvPr>
          <p:cNvPicPr>
            <a:picLocks noChangeAspect="1"/>
          </p:cNvPicPr>
          <p:nvPr/>
        </p:nvPicPr>
        <p:blipFill rotWithShape="1">
          <a:blip r:embed="rId2"/>
          <a:srcRect l="35483" r="20016" b="-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33" name="Group 32">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4" name="Freeform: Shape 33">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18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57880B-16BD-F3A3-EA50-3E49F87E90E4}"/>
              </a:ext>
            </a:extLst>
          </p:cNvPr>
          <p:cNvSpPr>
            <a:spLocks noGrp="1"/>
          </p:cNvSpPr>
          <p:nvPr>
            <p:ph type="ctrTitle"/>
          </p:nvPr>
        </p:nvSpPr>
        <p:spPr>
          <a:xfrm>
            <a:off x="324641" y="530938"/>
            <a:ext cx="4191000" cy="1125048"/>
          </a:xfrm>
        </p:spPr>
        <p:txBody>
          <a:bodyPr>
            <a:normAutofit/>
          </a:bodyPr>
          <a:lstStyle/>
          <a:p>
            <a:pPr algn="l"/>
            <a:r>
              <a:rPr lang="es-MX" sz="5400" dirty="0" err="1"/>
              <a:t>Ljubisa</a:t>
            </a:r>
            <a:r>
              <a:rPr lang="es-MX" sz="5400" dirty="0"/>
              <a:t> </a:t>
            </a:r>
            <a:r>
              <a:rPr lang="es-MX" sz="5400" dirty="0" err="1"/>
              <a:t>Bajic</a:t>
            </a:r>
            <a:endParaRPr lang="es-MX" sz="5400" dirty="0"/>
          </a:p>
        </p:txBody>
      </p:sp>
      <p:sp>
        <p:nvSpPr>
          <p:cNvPr id="3" name="Subtítulo 2">
            <a:extLst>
              <a:ext uri="{FF2B5EF4-FFF2-40B4-BE49-F238E27FC236}">
                <a16:creationId xmlns:a16="http://schemas.microsoft.com/office/drawing/2014/main" id="{2E39D469-D172-7563-D498-2792B98C41A0}"/>
              </a:ext>
            </a:extLst>
          </p:cNvPr>
          <p:cNvSpPr>
            <a:spLocks noGrp="1"/>
          </p:cNvSpPr>
          <p:nvPr>
            <p:ph type="subTitle" idx="1"/>
          </p:nvPr>
        </p:nvSpPr>
        <p:spPr>
          <a:xfrm>
            <a:off x="380014" y="2319668"/>
            <a:ext cx="3472468" cy="4051636"/>
          </a:xfrm>
        </p:spPr>
        <p:txBody>
          <a:bodyPr>
            <a:noAutofit/>
          </a:bodyPr>
          <a:lstStyle/>
          <a:p>
            <a:pPr algn="l"/>
            <a:r>
              <a:rPr lang="es-MX" sz="1200" dirty="0"/>
              <a:t>Profesionista radicado en Toronto, Ontario, Canadá. Cofundador y director de tecnología de Toronto, Ontario, empresa líder en inteligencia artificial y semiconductores RISC-V. Fundo Toronto, Ontario en 2016 junto a Iban Hamer y Milos Iban, y supervisó el crecimiento de la empresa hasta el estatus de unicornio. Dejó su cargo a tiempo completo en Toronto, Ontario y sigue involucrado en calidad de asesor. Luisa Baja es un veterano de la industria de semiconductores y ha trabajado extensamente en diseño y depuración de VLSI, así como en arquitectura de aceleradores y experiencia en software. Pasó una década en AMD como arquitecto ASIC trabajando en diseño de gestión de energía y DSP, antes de pasar a NVIDIA como arquitecto senior y luego regresar a AMD durante un par de años trabajando con Jim en el hardware que impulsa el balance de AMD hoy en día. Dejó AMD para fundar Toronto, Ontario con otros dos cofundadores en 2016, ha recaudado $240 millones en tres rondas de financiación y ha creado tres generaciones de procesadores, la última de las cuales se enviará este año. Al menos dos generaciones más están en camino. </a:t>
            </a:r>
          </a:p>
        </p:txBody>
      </p:sp>
      <p:pic>
        <p:nvPicPr>
          <p:cNvPr id="5" name="Imagen 4" descr="Una persona parado de frente&#10;&#10;Descripción generada automáticamente con confianza media">
            <a:extLst>
              <a:ext uri="{FF2B5EF4-FFF2-40B4-BE49-F238E27FC236}">
                <a16:creationId xmlns:a16="http://schemas.microsoft.com/office/drawing/2014/main" id="{2E2C1F11-A881-B8FE-D983-1E4346159C04}"/>
              </a:ext>
            </a:extLst>
          </p:cNvPr>
          <p:cNvPicPr>
            <a:picLocks noChangeAspect="1"/>
          </p:cNvPicPr>
          <p:nvPr/>
        </p:nvPicPr>
        <p:blipFill rotWithShape="1">
          <a:blip r:embed="rId2">
            <a:extLst>
              <a:ext uri="{28A0092B-C50C-407E-A947-70E740481C1C}">
                <a14:useLocalDpi xmlns:a14="http://schemas.microsoft.com/office/drawing/2010/main" val="0"/>
              </a:ext>
            </a:extLst>
          </a:blip>
          <a:srcRect l="11409" r="1141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39" name="Group 3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40" name="Freeform: Shape 3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67577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descr="Una persona parado en un cuarto&#10;&#10;Descripción generada automáticamente con confianza media">
            <a:extLst>
              <a:ext uri="{FF2B5EF4-FFF2-40B4-BE49-F238E27FC236}">
                <a16:creationId xmlns:a16="http://schemas.microsoft.com/office/drawing/2014/main" id="{59A8A797-8E71-2D8A-A92E-B89E887EED87}"/>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46"/>
          <a:stretch/>
        </p:blipFill>
        <p:spPr>
          <a:xfrm>
            <a:off x="565" y="11"/>
            <a:ext cx="12191435" cy="6857989"/>
          </a:xfrm>
          <a:prstGeom prst="rect">
            <a:avLst/>
          </a:prstGeom>
        </p:spPr>
      </p:pic>
      <p:sp>
        <p:nvSpPr>
          <p:cNvPr id="39" name="Rectangle 38">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571B87-0CAE-E992-0CC1-AAA4E494B14E}"/>
              </a:ext>
            </a:extLst>
          </p:cNvPr>
          <p:cNvSpPr>
            <a:spLocks noGrp="1"/>
          </p:cNvSpPr>
          <p:nvPr>
            <p:ph type="ctrTitle"/>
          </p:nvPr>
        </p:nvSpPr>
        <p:spPr>
          <a:xfrm>
            <a:off x="452283" y="988142"/>
            <a:ext cx="5334000" cy="2172927"/>
          </a:xfrm>
        </p:spPr>
        <p:txBody>
          <a:bodyPr anchor="ctr">
            <a:normAutofit/>
          </a:bodyPr>
          <a:lstStyle/>
          <a:p>
            <a:pPr algn="l"/>
            <a:r>
              <a:rPr lang="es-MX" sz="8000" dirty="0">
                <a:solidFill>
                  <a:srgbClr val="FFFFFF"/>
                </a:solidFill>
              </a:rPr>
              <a:t>Jim Keller</a:t>
            </a:r>
          </a:p>
        </p:txBody>
      </p:sp>
      <p:sp>
        <p:nvSpPr>
          <p:cNvPr id="3" name="Subtítulo 2">
            <a:extLst>
              <a:ext uri="{FF2B5EF4-FFF2-40B4-BE49-F238E27FC236}">
                <a16:creationId xmlns:a16="http://schemas.microsoft.com/office/drawing/2014/main" id="{321E5355-7B4E-FA49-E9BB-30B230CA6DC9}"/>
              </a:ext>
            </a:extLst>
          </p:cNvPr>
          <p:cNvSpPr>
            <a:spLocks noGrp="1"/>
          </p:cNvSpPr>
          <p:nvPr>
            <p:ph type="subTitle" idx="1"/>
          </p:nvPr>
        </p:nvSpPr>
        <p:spPr>
          <a:xfrm>
            <a:off x="762000" y="3923071"/>
            <a:ext cx="5334000" cy="2172927"/>
          </a:xfrm>
        </p:spPr>
        <p:txBody>
          <a:bodyPr anchor="t">
            <a:noAutofit/>
          </a:bodyPr>
          <a:lstStyle/>
          <a:p>
            <a:pPr algn="l"/>
            <a:r>
              <a:rPr lang="es-MX" sz="1800" dirty="0">
                <a:solidFill>
                  <a:srgbClr val="FFFFFF"/>
                </a:solidFill>
              </a:rPr>
              <a:t>Jim Keller es un ingeniero de microprocesadores estadounidense conocido por su trabajo en AMD y Apple. Fue el arquitecto principal de la microarquitectura AMD K8 (incluyendo el Athlon 64 original) y participó en el diseño de los procesadores Athlon (K7) y Apple A4 / A5. También fue coautor de las especificaciones para el conjunto de instrucciones x86-64 y el interconexión </a:t>
            </a:r>
            <a:r>
              <a:rPr lang="es-MX" sz="1800" dirty="0" err="1">
                <a:solidFill>
                  <a:srgbClr val="FFFFFF"/>
                </a:solidFill>
              </a:rPr>
              <a:t>HyperTransport</a:t>
            </a:r>
            <a:r>
              <a:rPr lang="es-MX" sz="1800" dirty="0">
                <a:solidFill>
                  <a:srgbClr val="FFFFFF"/>
                </a:solidFill>
              </a:rPr>
              <a:t>. Desde 2012 hasta 2015, regresó a AMD para trabajar en las microarquitecturas Zen y K12 de AMD. </a:t>
            </a:r>
          </a:p>
        </p:txBody>
      </p:sp>
    </p:spTree>
    <p:extLst>
      <p:ext uri="{BB962C8B-B14F-4D97-AF65-F5344CB8AC3E}">
        <p14:creationId xmlns:p14="http://schemas.microsoft.com/office/powerpoint/2010/main" val="257671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Engranajes en movimiento">
            <a:extLst>
              <a:ext uri="{FF2B5EF4-FFF2-40B4-BE49-F238E27FC236}">
                <a16:creationId xmlns:a16="http://schemas.microsoft.com/office/drawing/2014/main" id="{65BD0EA9-5826-DE93-75C7-7B257574C7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B8B8EB-DFD4-1B27-5902-4B5C6A8F999E}"/>
              </a:ext>
            </a:extLst>
          </p:cNvPr>
          <p:cNvSpPr>
            <a:spLocks noGrp="1"/>
          </p:cNvSpPr>
          <p:nvPr>
            <p:ph type="ctrTitle"/>
          </p:nvPr>
        </p:nvSpPr>
        <p:spPr>
          <a:xfrm>
            <a:off x="762000" y="1523999"/>
            <a:ext cx="5334000" cy="3535018"/>
          </a:xfrm>
        </p:spPr>
        <p:txBody>
          <a:bodyPr anchor="ctr">
            <a:normAutofit/>
          </a:bodyPr>
          <a:lstStyle/>
          <a:p>
            <a:pPr algn="l"/>
            <a:r>
              <a:rPr lang="es-MX" sz="8000" dirty="0">
                <a:solidFill>
                  <a:srgbClr val="FFFFFF"/>
                </a:solidFill>
              </a:rPr>
              <a:t>Desarrollo</a:t>
            </a:r>
          </a:p>
        </p:txBody>
      </p:sp>
      <p:sp>
        <p:nvSpPr>
          <p:cNvPr id="3" name="Subtítulo 2">
            <a:extLst>
              <a:ext uri="{FF2B5EF4-FFF2-40B4-BE49-F238E27FC236}">
                <a16:creationId xmlns:a16="http://schemas.microsoft.com/office/drawing/2014/main" id="{FE141C89-DB93-7607-7506-50BE4DF274A0}"/>
              </a:ext>
            </a:extLst>
          </p:cNvPr>
          <p:cNvSpPr>
            <a:spLocks noGrp="1"/>
          </p:cNvSpPr>
          <p:nvPr>
            <p:ph type="subTitle" idx="1"/>
          </p:nvPr>
        </p:nvSpPr>
        <p:spPr>
          <a:xfrm>
            <a:off x="762000" y="5333998"/>
            <a:ext cx="5334000" cy="762000"/>
          </a:xfrm>
        </p:spPr>
        <p:txBody>
          <a:bodyPr anchor="t">
            <a:normAutofit/>
          </a:bodyPr>
          <a:lstStyle/>
          <a:p>
            <a:pPr algn="l"/>
            <a:endParaRPr lang="es-MX" dirty="0">
              <a:solidFill>
                <a:srgbClr val="FFFFFF"/>
              </a:solidFill>
            </a:endParaRPr>
          </a:p>
        </p:txBody>
      </p:sp>
    </p:spTree>
    <p:extLst>
      <p:ext uri="{BB962C8B-B14F-4D97-AF65-F5344CB8AC3E}">
        <p14:creationId xmlns:p14="http://schemas.microsoft.com/office/powerpoint/2010/main" val="30108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3A2024-C913-0623-EEFE-2B2F488E2D5D}"/>
              </a:ext>
            </a:extLst>
          </p:cNvPr>
          <p:cNvSpPr>
            <a:spLocks noGrp="1"/>
          </p:cNvSpPr>
          <p:nvPr>
            <p:ph type="ctrTitle"/>
          </p:nvPr>
        </p:nvSpPr>
        <p:spPr>
          <a:xfrm>
            <a:off x="762000" y="1062039"/>
            <a:ext cx="2952750" cy="2817438"/>
          </a:xfrm>
        </p:spPr>
        <p:txBody>
          <a:bodyPr>
            <a:normAutofit/>
          </a:bodyPr>
          <a:lstStyle/>
          <a:p>
            <a:pPr algn="l"/>
            <a:r>
              <a:rPr lang="es-MX" sz="4600"/>
              <a:t>Módulos y código siguiente imagen:</a:t>
            </a:r>
          </a:p>
        </p:txBody>
      </p:sp>
      <p:sp>
        <p:nvSpPr>
          <p:cNvPr id="3" name="Subtítulo 2">
            <a:extLst>
              <a:ext uri="{FF2B5EF4-FFF2-40B4-BE49-F238E27FC236}">
                <a16:creationId xmlns:a16="http://schemas.microsoft.com/office/drawing/2014/main" id="{F2FE9320-BF27-7EAA-7262-347074DC78D7}"/>
              </a:ext>
            </a:extLst>
          </p:cNvPr>
          <p:cNvSpPr>
            <a:spLocks noGrp="1"/>
          </p:cNvSpPr>
          <p:nvPr>
            <p:ph type="subTitle" idx="1"/>
          </p:nvPr>
        </p:nvSpPr>
        <p:spPr>
          <a:xfrm>
            <a:off x="761999" y="4020671"/>
            <a:ext cx="2952749" cy="1775291"/>
          </a:xfrm>
        </p:spPr>
        <p:txBody>
          <a:bodyPr>
            <a:normAutofit/>
          </a:bodyPr>
          <a:lstStyle/>
          <a:p>
            <a:pPr algn="l"/>
            <a:r>
              <a:rPr lang="es-MX" sz="2000" dirty="0"/>
              <a:t>Se implementó el single </a:t>
            </a:r>
            <a:r>
              <a:rPr lang="es-MX" sz="2000" dirty="0" err="1"/>
              <a:t>datapath</a:t>
            </a:r>
            <a:r>
              <a:rPr lang="es-MX" sz="2000" dirty="0"/>
              <a:t> con sus módulos correspondientes acorde a la siguiente imagen:</a:t>
            </a:r>
          </a:p>
        </p:txBody>
      </p:sp>
      <p:pic>
        <p:nvPicPr>
          <p:cNvPr id="1026" name="Picture 2">
            <a:extLst>
              <a:ext uri="{FF2B5EF4-FFF2-40B4-BE49-F238E27FC236}">
                <a16:creationId xmlns:a16="http://schemas.microsoft.com/office/drawing/2014/main" id="{050D5593-99F8-2A03-34C2-69CFF3186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00" r="14404" b="2"/>
          <a:stretch/>
        </p:blipFill>
        <p:spPr bwMode="auto">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034" name="Freeform: Shape 1033">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034">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15639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DCD2B2-2C3A-75C8-E9F9-FE2CE8E49C0C}"/>
              </a:ext>
            </a:extLst>
          </p:cNvPr>
          <p:cNvSpPr>
            <a:spLocks noGrp="1"/>
          </p:cNvSpPr>
          <p:nvPr>
            <p:ph type="ctrTitle"/>
          </p:nvPr>
        </p:nvSpPr>
        <p:spPr>
          <a:xfrm>
            <a:off x="762000" y="1062039"/>
            <a:ext cx="2952750" cy="2817438"/>
          </a:xfrm>
        </p:spPr>
        <p:txBody>
          <a:bodyPr>
            <a:normAutofit/>
          </a:bodyPr>
          <a:lstStyle/>
          <a:p>
            <a:pPr algn="l"/>
            <a:r>
              <a:rPr lang="es-MX" sz="5400" dirty="0" err="1"/>
              <a:t>Alu</a:t>
            </a:r>
            <a:r>
              <a:rPr lang="es-MX" sz="5400" dirty="0"/>
              <a:t>:</a:t>
            </a:r>
          </a:p>
        </p:txBody>
      </p:sp>
      <p:sp>
        <p:nvSpPr>
          <p:cNvPr id="3" name="Subtítulo 2">
            <a:extLst>
              <a:ext uri="{FF2B5EF4-FFF2-40B4-BE49-F238E27FC236}">
                <a16:creationId xmlns:a16="http://schemas.microsoft.com/office/drawing/2014/main" id="{CC144B17-842D-F193-C936-78503BBD03C5}"/>
              </a:ext>
            </a:extLst>
          </p:cNvPr>
          <p:cNvSpPr>
            <a:spLocks noGrp="1"/>
          </p:cNvSpPr>
          <p:nvPr>
            <p:ph type="subTitle" idx="1"/>
          </p:nvPr>
        </p:nvSpPr>
        <p:spPr>
          <a:xfrm>
            <a:off x="761999" y="4020671"/>
            <a:ext cx="2952749" cy="1775291"/>
          </a:xfrm>
        </p:spPr>
        <p:txBody>
          <a:bodyPr>
            <a:normAutofit/>
          </a:bodyPr>
          <a:lstStyle/>
          <a:p>
            <a:pPr algn="l"/>
            <a:endParaRPr lang="es-MX" sz="2000" dirty="0"/>
          </a:p>
        </p:txBody>
      </p:sp>
      <p:pic>
        <p:nvPicPr>
          <p:cNvPr id="5" name="Imagen 4" descr="Captura de pantalla de computadora&#10;&#10;Descripción generada automáticamente">
            <a:extLst>
              <a:ext uri="{FF2B5EF4-FFF2-40B4-BE49-F238E27FC236}">
                <a16:creationId xmlns:a16="http://schemas.microsoft.com/office/drawing/2014/main" id="{29CB9F4C-1170-CEB4-8AD1-E7B7E6C4ADD7}"/>
              </a:ext>
            </a:extLst>
          </p:cNvPr>
          <p:cNvPicPr>
            <a:picLocks noChangeAspect="1"/>
          </p:cNvPicPr>
          <p:nvPr/>
        </p:nvPicPr>
        <p:blipFill rotWithShape="1">
          <a:blip r:embed="rId2">
            <a:extLst>
              <a:ext uri="{28A0092B-C50C-407E-A947-70E740481C1C}">
                <a14:useLocalDpi xmlns:a14="http://schemas.microsoft.com/office/drawing/2010/main" val="0"/>
              </a:ext>
            </a:extLst>
          </a:blip>
          <a:srcRect l="13117" r="21598"/>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3" name="Group 22">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4" name="Freeform: Shape 23">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468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7151C5-3246-D01E-2D1A-839BEA4BCFE5}"/>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Alu Control:</a:t>
            </a:r>
          </a:p>
        </p:txBody>
      </p:sp>
      <p:pic>
        <p:nvPicPr>
          <p:cNvPr id="4" name="Imagen 3" descr="Captura de pantalla de computadora&#10;&#10;Descripción generada automáticamente">
            <a:extLst>
              <a:ext uri="{FF2B5EF4-FFF2-40B4-BE49-F238E27FC236}">
                <a16:creationId xmlns:a16="http://schemas.microsoft.com/office/drawing/2014/main" id="{55E6DA6C-E4D4-F95E-C05C-B41F1854E09C}"/>
              </a:ext>
            </a:extLst>
          </p:cNvPr>
          <p:cNvPicPr>
            <a:picLocks noChangeAspect="1"/>
          </p:cNvPicPr>
          <p:nvPr/>
        </p:nvPicPr>
        <p:blipFill rotWithShape="1">
          <a:blip r:embed="rId2">
            <a:extLst>
              <a:ext uri="{28A0092B-C50C-407E-A947-70E740481C1C}">
                <a14:useLocalDpi xmlns:a14="http://schemas.microsoft.com/office/drawing/2010/main" val="0"/>
              </a:ext>
            </a:extLst>
          </a:blip>
          <a:srcRect l="9737" r="24978"/>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643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orn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333</TotalTime>
  <Words>650</Words>
  <Application>Microsoft Office PowerPoint</Application>
  <PresentationFormat>Panorámica</PresentationFormat>
  <Paragraphs>39</Paragraphs>
  <Slides>27</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Agency FB</vt:lpstr>
      <vt:lpstr>Arial</vt:lpstr>
      <vt:lpstr>Arial Nova Cond</vt:lpstr>
      <vt:lpstr>Impact</vt:lpstr>
      <vt:lpstr>TornVTI</vt:lpstr>
      <vt:lpstr>Proyecto Final </vt:lpstr>
      <vt:lpstr>Investigación:</vt:lpstr>
      <vt:lpstr>Set De Instrucciones:</vt:lpstr>
      <vt:lpstr>Ljubisa Bajic</vt:lpstr>
      <vt:lpstr>Jim Keller</vt:lpstr>
      <vt:lpstr>Desarrollo</vt:lpstr>
      <vt:lpstr>Módulos y código siguiente imagen:</vt:lpstr>
      <vt:lpstr>Alu:</vt:lpstr>
      <vt:lpstr>Alu Control:</vt:lpstr>
      <vt:lpstr>Unidad de Control: </vt:lpstr>
      <vt:lpstr>Memoria De Datos:</vt:lpstr>
      <vt:lpstr>Mux:</vt:lpstr>
      <vt:lpstr>Data Path:</vt:lpstr>
      <vt:lpstr>Data Path:</vt:lpstr>
      <vt:lpstr>Data Path_TB:</vt:lpstr>
      <vt:lpstr>Para el caso de este proyecto el conjunto de instrucciones sería una versión reducida que se vería de esta manera:</vt:lpstr>
      <vt:lpstr>Codigo fase 2</vt:lpstr>
      <vt:lpstr>Shift_left2</vt:lpstr>
      <vt:lpstr>Sign_Extend</vt:lpstr>
      <vt:lpstr>Buffer WB</vt:lpstr>
      <vt:lpstr>Decodificacion:</vt:lpstr>
      <vt:lpstr>Decodificador:</vt:lpstr>
      <vt:lpstr>Decodificador:</vt:lpstr>
      <vt:lpstr>Decodificador:</vt:lpstr>
      <vt:lpstr>Decodificador Fase 2:</vt:lpstr>
      <vt:lpstr>Añadimos instrucciones tipo J</vt:lpstr>
      <vt:lpstr>Añadimos un caso para la no_OP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c:title>
  <dc:creator>irvin yael hermosillo guizar</dc:creator>
  <cp:lastModifiedBy>hugo jauregui</cp:lastModifiedBy>
  <cp:revision>4</cp:revision>
  <dcterms:created xsi:type="dcterms:W3CDTF">2023-11-13T13:57:46Z</dcterms:created>
  <dcterms:modified xsi:type="dcterms:W3CDTF">2023-11-27T00:40:15Z</dcterms:modified>
</cp:coreProperties>
</file>